
<file path=[Content_Types].xml><?xml version="1.0" encoding="utf-8"?>
<Types xmlns="http://schemas.openxmlformats.org/package/2006/content-types">
  <Default Extension="jpeg" ContentType="image/jpeg"/>
  <Default Extension="jpg" ContentType="image/jpeg"/>
  <Default Extension="jpg_resizeToWidth=1200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68" r:id="rId5"/>
    <p:sldId id="266" r:id="rId6"/>
    <p:sldId id="259" r:id="rId7"/>
    <p:sldId id="269" r:id="rId8"/>
    <p:sldId id="260" r:id="rId9"/>
    <p:sldId id="270" r:id="rId10"/>
    <p:sldId id="271" r:id="rId11"/>
    <p:sldId id="272" r:id="rId12"/>
    <p:sldId id="273" r:id="rId13"/>
    <p:sldId id="261" r:id="rId14"/>
    <p:sldId id="275" r:id="rId15"/>
    <p:sldId id="276" r:id="rId16"/>
    <p:sldId id="278" r:id="rId17"/>
    <p:sldId id="279" r:id="rId18"/>
    <p:sldId id="264" r:id="rId1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B38CE31-1655-4DF1-AC2D-F249ADC9CC94}" type="doc">
      <dgm:prSet loTypeId="urn:microsoft.com/office/officeart/2005/8/layout/vList2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0B9E22F2-B3D4-4D1F-8345-0AF2031BA417}">
      <dgm:prSet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Беларусь начинается с меня. </a:t>
          </a:r>
        </a:p>
        <a:p>
          <a:pPr algn="ctr"/>
          <a:r>
            <a:rPr lang="ru-RU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Навыки 2030.</a:t>
          </a:r>
        </a:p>
      </dgm:t>
    </dgm:pt>
    <dgm:pt modelId="{393D0439-7232-4BE0-83BF-9A1CFAE7528D}" type="parTrans" cxnId="{B09B4ACC-BD83-4FD6-AA86-0FEB79074229}">
      <dgm:prSet/>
      <dgm:spPr/>
      <dgm:t>
        <a:bodyPr/>
        <a:lstStyle/>
        <a:p>
          <a:endParaRPr lang="ru-RU"/>
        </a:p>
      </dgm:t>
    </dgm:pt>
    <dgm:pt modelId="{AF065212-064C-43C0-A280-7A38A664F753}" type="sibTrans" cxnId="{B09B4ACC-BD83-4FD6-AA86-0FEB79074229}">
      <dgm:prSet/>
      <dgm:spPr/>
      <dgm:t>
        <a:bodyPr/>
        <a:lstStyle/>
        <a:p>
          <a:endParaRPr lang="ru-RU"/>
        </a:p>
      </dgm:t>
    </dgm:pt>
    <dgm:pt modelId="{28ECCA23-0AAB-4EC3-BA8C-CA18410701A4}" type="pres">
      <dgm:prSet presAssocID="{7B38CE31-1655-4DF1-AC2D-F249ADC9CC94}" presName="linear" presStyleCnt="0">
        <dgm:presLayoutVars>
          <dgm:animLvl val="lvl"/>
          <dgm:resizeHandles val="exact"/>
        </dgm:presLayoutVars>
      </dgm:prSet>
      <dgm:spPr/>
    </dgm:pt>
    <dgm:pt modelId="{8DABE471-1451-4918-9008-F67F230F49E2}" type="pres">
      <dgm:prSet presAssocID="{0B9E22F2-B3D4-4D1F-8345-0AF2031BA41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1B88075-125B-469A-8358-FA1227DBD8DE}" type="presOf" srcId="{0B9E22F2-B3D4-4D1F-8345-0AF2031BA417}" destId="{8DABE471-1451-4918-9008-F67F230F49E2}" srcOrd="0" destOrd="0" presId="urn:microsoft.com/office/officeart/2005/8/layout/vList2"/>
    <dgm:cxn modelId="{CD0FF4BE-07FB-4EC1-A434-5904AFC1196A}" type="presOf" srcId="{7B38CE31-1655-4DF1-AC2D-F249ADC9CC94}" destId="{28ECCA23-0AAB-4EC3-BA8C-CA18410701A4}" srcOrd="0" destOrd="0" presId="urn:microsoft.com/office/officeart/2005/8/layout/vList2"/>
    <dgm:cxn modelId="{B09B4ACC-BD83-4FD6-AA86-0FEB79074229}" srcId="{7B38CE31-1655-4DF1-AC2D-F249ADC9CC94}" destId="{0B9E22F2-B3D4-4D1F-8345-0AF2031BA417}" srcOrd="0" destOrd="0" parTransId="{393D0439-7232-4BE0-83BF-9A1CFAE7528D}" sibTransId="{AF065212-064C-43C0-A280-7A38A664F753}"/>
    <dgm:cxn modelId="{F2707098-5BB6-4D41-A46E-A68EBE8E73E1}" type="presParOf" srcId="{28ECCA23-0AAB-4EC3-BA8C-CA18410701A4}" destId="{8DABE471-1451-4918-9008-F67F230F49E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ABE471-1451-4918-9008-F67F230F49E2}">
      <dsp:nvSpPr>
        <dsp:cNvPr id="0" name=""/>
        <dsp:cNvSpPr/>
      </dsp:nvSpPr>
      <dsp:spPr>
        <a:xfrm>
          <a:off x="0" y="138436"/>
          <a:ext cx="8944507" cy="4030650"/>
        </a:xfrm>
        <a:prstGeom prst="round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1" kern="12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Беларусь начинается с меня. </a:t>
          </a:r>
        </a:p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1" kern="1200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rPr>
            <a:t>Навыки 2030.</a:t>
          </a:r>
        </a:p>
      </dsp:txBody>
      <dsp:txXfrm>
        <a:off x="196760" y="335196"/>
        <a:ext cx="8550987" cy="36371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88798E-8E61-45AD-A422-207664D2E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563D9BA-7A26-4CA8-9819-7B4676207E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4A7BFF-D896-4977-9258-D71B5310F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D9162F-01B6-4DEF-ADDE-A907CC652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B755C-9CC3-47B7-B0BB-359F94C19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1013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155304-D410-48D5-BA84-9F7F42DE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06CB35-A4D9-4E39-B0CD-5BD55B8F8D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BD8F1E-AA6A-475D-A598-85880782A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5DB002-4C93-4828-94D8-00657ABAA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9027F-8259-4FE8-949D-B3AFF5F6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6586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B1199D-6834-46EA-87DF-54D203DE0D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DB21B1-B9E5-4D55-860E-6DB526403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0A8273-C79D-4F3B-8A57-71A499411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1D9C0E-6489-4C80-8480-9A7D2DDF70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EEFAB3-5A26-41B2-A008-B60782613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89692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2DC2A-A60F-4A71-B7ED-922FA0299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1F1B10-2543-4833-B3B3-4532A56A0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9CD9BEB-4863-4021-AB4C-79B693138A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D007FC-2EC0-4E1D-980F-0DE18117A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73B266-1B85-4659-9D4A-BFF71D767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50B682-7A39-430D-92AF-6515D59A0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05352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1F5AA-82BD-472E-A56A-117D91B50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E4020E-00A8-4067-BDDE-1EA9F1DCF2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A20517-D18F-4028-9202-23F99E9AB7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9CE5748-18FE-41DD-A7AB-C1F055B7C8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E6FEC0A-3B39-4764-9A8B-2E440AECD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FCC0ED5-9410-491B-8B2D-093B48747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4167E91-8702-4267-958D-6135534C6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E442683-BD31-42EE-9491-BA53248D9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48937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A47524B-8EDB-4635-96F8-6CBF23405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B29F648-A43A-4B02-A7C0-021878339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698D51-5A3E-40C1-BEBD-33A9259A4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E6443B1-4AA9-4125-B91E-28A0667E3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9212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29DFEA3-56D1-4896-A9B9-1622CFD72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AC1E34-0C37-46BF-9861-5E110273A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79C44F-F492-4D7B-B78E-44943E368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954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5CB91-109E-4DB9-B894-E5337A8BF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F93B0-2CE8-48EB-A5FE-D670432404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55A47A-6C2B-4FCF-917A-75A9F693A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A1297F-F164-4EBF-B784-F5C249142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3C66682-35B2-40F7-8AD2-A13FCF770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A98AF-0D96-4261-B52D-5A3B07FDB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41363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25B40-DAF6-46BB-A246-2F41E94E7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839590-C148-4942-8BCF-A9B0E71EAE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869D4B-3B6A-458C-95EA-7DD274E8A2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C9C4E7-144C-4BCC-A023-0016B57BA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674A9B9-2981-4BFE-968F-3C6E85256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F779AA-23AF-4494-97D4-8A2DC6FE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97311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CD07BD-2FEB-4ADE-8301-2CB6D5C63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0F8DA7-BDF4-473B-B893-DBA5F2F66F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155E1D-84C1-4BA6-AF2C-348D83D31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DA0282-A613-4FC9-A315-97FEE1B69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8E3EDA-E792-4D81-87AA-CF958DD8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0614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D1A214-C1BE-412E-9720-934B56590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529CD1-08CF-4F06-9062-C0E38CAF6B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7528BE-F527-4386-9D8B-6830EAAB3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F3E004-5BEB-4B43-90B2-5A5B7E8FA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8968F6-EC2C-4328-A556-D0F462B5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48018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DCE2DB-2951-45D0-88F2-7F9A3847A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2120BC-945C-4B56-B353-24DC4231FD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8A2720-45D5-4C19-BF7F-5EA309078A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CF34E1-8EC4-42C9-B1BC-11E403C93538}" type="datetimeFigureOut">
              <a:rPr lang="x-none" smtClean="0"/>
              <a:t>20.10.2026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3405BB-4A67-46E2-BFD3-F87154BB8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8EE4C9-6059-4296-A034-4D723A615B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3692B-A4B9-4CE0-83E1-C97996B22623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55734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_resizeToWidth=1200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32D315B-1DB5-4F54-A49F-EA62F47541BC}"/>
              </a:ext>
            </a:extLst>
          </p:cNvPr>
          <p:cNvGrpSpPr/>
          <p:nvPr/>
        </p:nvGrpSpPr>
        <p:grpSpPr>
          <a:xfrm>
            <a:off x="-151002" y="2"/>
            <a:ext cx="12192000" cy="6857998"/>
            <a:chOff x="0" y="2"/>
            <a:chExt cx="12192000" cy="6857998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A57C4296-2149-48D5-83D7-1E75502189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2"/>
              <a:ext cx="12192000" cy="6857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" descr="C:\Users\User\Desktop\IMG_2035.png">
              <a:extLst>
                <a:ext uri="{FF2B5EF4-FFF2-40B4-BE49-F238E27FC236}">
                  <a16:creationId xmlns:a16="http://schemas.microsoft.com/office/drawing/2014/main" id="{76EEF4ED-3F36-490A-959E-4529A65C33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9036" t="10086" r="9235" b="8337"/>
            <a:stretch>
              <a:fillRect/>
            </a:stretch>
          </p:blipFill>
          <p:spPr bwMode="auto">
            <a:xfrm>
              <a:off x="9697251" y="104684"/>
              <a:ext cx="2197633" cy="2169789"/>
            </a:xfrm>
            <a:prstGeom prst="rect">
              <a:avLst/>
            </a:prstGeom>
            <a:noFill/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D4C813-A5F9-4A41-BBCF-519CBBE0A3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2067" y="2611805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Беларусь начинается с меня. Семья – основа моей ответственности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39DC6F-9663-4FA8-B489-95C6202256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89180" y="2085608"/>
            <a:ext cx="1669773" cy="37772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2">
                    <a:lumMod val="50000"/>
                  </a:schemeClr>
                </a:solidFill>
              </a:rPr>
              <a:t>Тема 2</a:t>
            </a:r>
            <a:endParaRPr lang="x-none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56CDB43A-6886-44B1-A8FE-306E8E753FA1}"/>
              </a:ext>
            </a:extLst>
          </p:cNvPr>
          <p:cNvSpPr txBox="1">
            <a:spLocks/>
          </p:cNvSpPr>
          <p:nvPr/>
        </p:nvSpPr>
        <p:spPr>
          <a:xfrm>
            <a:off x="4843613" y="5680256"/>
            <a:ext cx="2948665" cy="471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Октябрь 2026 г.</a:t>
            </a:r>
            <a:endParaRPr lang="x-none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39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важно изучать историю своей семьи, своего народа?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3FEEEBD-9861-4074-B84A-3DF64B30F53C}"/>
              </a:ext>
            </a:extLst>
          </p:cNvPr>
          <p:cNvSpPr txBox="1">
            <a:spLocks/>
          </p:cNvSpPr>
          <p:nvPr/>
        </p:nvSpPr>
        <p:spPr>
          <a:xfrm>
            <a:off x="1507677" y="2165287"/>
            <a:ext cx="8095992" cy="284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 истории страны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 летописей отдельных семей и бережного отношения к предкам складывается история Беларуси).</a:t>
            </a:r>
          </a:p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1A4B9C2-6437-4D38-865F-DC6C7702EC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0643" y="944468"/>
            <a:ext cx="1974382" cy="2441637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2A7A5E67-53CB-4446-B9B5-DD60996B4779}"/>
              </a:ext>
            </a:extLst>
          </p:cNvPr>
          <p:cNvSpPr txBox="1">
            <a:spLocks/>
          </p:cNvSpPr>
          <p:nvPr/>
        </p:nvSpPr>
        <p:spPr>
          <a:xfrm>
            <a:off x="3671270" y="4019149"/>
            <a:ext cx="8095992" cy="7790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справедливость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(знание прошлого помогает молодежи учиться на ошибках предшествующих эпох и не повторять их).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4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2B78E7CE-85BF-4CC2-B408-ABD2A1B0C55D}"/>
              </a:ext>
            </a:extLst>
          </p:cNvPr>
          <p:cNvSpPr txBox="1">
            <a:spLocks/>
          </p:cNvSpPr>
          <p:nvPr/>
        </p:nvSpPr>
        <p:spPr>
          <a:xfrm>
            <a:off x="1507677" y="5325897"/>
            <a:ext cx="9595293" cy="86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Нравственный компас и ответственность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(понятие «чести семьи» издревле удерживало от необдуманных поступков).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 descr="Фото">
            <a:extLst>
              <a:ext uri="{FF2B5EF4-FFF2-40B4-BE49-F238E27FC236}">
                <a16:creationId xmlns:a16="http://schemas.microsoft.com/office/drawing/2014/main" id="{F930B919-0CBB-48C4-877D-C5D85955BBF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382" y="2800278"/>
            <a:ext cx="2806700" cy="2104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4669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важно изучать историю своей семьи, своего народа?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3FEEEBD-9861-4074-B84A-3DF64B30F53C}"/>
              </a:ext>
            </a:extLst>
          </p:cNvPr>
          <p:cNvSpPr txBox="1">
            <a:spLocks/>
          </p:cNvSpPr>
          <p:nvPr/>
        </p:nvSpPr>
        <p:spPr>
          <a:xfrm>
            <a:off x="915037" y="1719951"/>
            <a:ext cx="8095992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себя и своих талантов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(анализ жизни предков помогает раскрыть собственные склонности, характер).</a:t>
            </a:r>
          </a:p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280410-7F6A-4AFD-843E-E9B0F8FAF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71" y="936543"/>
            <a:ext cx="2861629" cy="1796184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E22DBD1-D636-4EE0-8B86-DB08D42EA726}"/>
              </a:ext>
            </a:extLst>
          </p:cNvPr>
          <p:cNvSpPr txBox="1">
            <a:spLocks/>
          </p:cNvSpPr>
          <p:nvPr/>
        </p:nvSpPr>
        <p:spPr>
          <a:xfrm>
            <a:off x="3515432" y="3452158"/>
            <a:ext cx="8095992" cy="106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опора и защита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(осознание принадлежности к сильному роду дает психологическую стойкость и ориентиры в кризисные моменты).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284BBD6-7E20-4B66-A245-9BD9C85DB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709" y="2406710"/>
            <a:ext cx="2324308" cy="2324308"/>
          </a:xfrm>
          <a:prstGeom prst="rect">
            <a:avLst/>
          </a:prstGeom>
        </p:spPr>
      </p:pic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5C6B6AF-1F2B-4DBE-BAC5-74C8FABB8432}"/>
              </a:ext>
            </a:extLst>
          </p:cNvPr>
          <p:cNvSpPr txBox="1">
            <a:spLocks/>
          </p:cNvSpPr>
          <p:nvPr/>
        </p:nvSpPr>
        <p:spPr>
          <a:xfrm>
            <a:off x="915037" y="5082954"/>
            <a:ext cx="10770827" cy="105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Крепкие взаимоотношения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(знание семейной истории сближает поколения).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258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325" y="0"/>
            <a:ext cx="12192000" cy="6858000"/>
          </a:xfr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3FEEEBD-9861-4074-B84A-3DF64B30F53C}"/>
              </a:ext>
            </a:extLst>
          </p:cNvPr>
          <p:cNvSpPr txBox="1">
            <a:spLocks/>
          </p:cNvSpPr>
          <p:nvPr/>
        </p:nvSpPr>
        <p:spPr>
          <a:xfrm>
            <a:off x="3064026" y="1805086"/>
            <a:ext cx="8605059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Крепкий брачный союз 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(брак мужчины и женщины, основанный на доброте, уважении, вежливости, благородстве).</a:t>
            </a:r>
          </a:p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E22DBD1-D636-4EE0-8B86-DB08D42EA726}"/>
              </a:ext>
            </a:extLst>
          </p:cNvPr>
          <p:cNvSpPr txBox="1">
            <a:spLocks/>
          </p:cNvSpPr>
          <p:nvPr/>
        </p:nvSpPr>
        <p:spPr>
          <a:xfrm>
            <a:off x="681578" y="2495245"/>
            <a:ext cx="10828847" cy="106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Преемственность поколений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(передача традиций, обычаев, нравственных норм и правил поведения от старших к младшим).</a:t>
            </a: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5C6B6AF-1F2B-4DBE-BAC5-74C8FABB8432}"/>
              </a:ext>
            </a:extLst>
          </p:cNvPr>
          <p:cNvSpPr txBox="1">
            <a:spLocks/>
          </p:cNvSpPr>
          <p:nvPr/>
        </p:nvSpPr>
        <p:spPr>
          <a:xfrm>
            <a:off x="3100661" y="3798203"/>
            <a:ext cx="8531788" cy="105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7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 старшим </a:t>
            </a:r>
            <a:r>
              <a:rPr lang="ru-RU" sz="107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(почитание родителей, дедушек и бабушек как важный элемент воспитания ребенка)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D9848D2-66FD-470C-97B1-7D0ADAA12A81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семейные ценности белорусского народа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1DB4430-4DD2-4C04-8632-7A4A5FA023E9}"/>
              </a:ext>
            </a:extLst>
          </p:cNvPr>
          <p:cNvSpPr txBox="1">
            <a:spLocks/>
          </p:cNvSpPr>
          <p:nvPr/>
        </p:nvSpPr>
        <p:spPr>
          <a:xfrm>
            <a:off x="740301" y="5092448"/>
            <a:ext cx="8244308" cy="105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Родительство и гражданственность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(стремление супругов вырастить детей достойными, активными и любящими свою страну гражданами).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EE52906-16D4-4B24-8D46-BD5B259F87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616" y="926806"/>
            <a:ext cx="2754259" cy="146893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8BC4DF4-B661-42B9-8F6D-84E072674E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24" y="3284060"/>
            <a:ext cx="2665502" cy="1572293"/>
          </a:xfrm>
          <a:prstGeom prst="rect">
            <a:avLst/>
          </a:prstGeom>
        </p:spPr>
      </p:pic>
      <p:pic>
        <p:nvPicPr>
          <p:cNvPr id="16" name="Рисунок 15" descr="В Беларуси каждый пятый ребенок воспитывается в многодетной семье -  31.05.2024">
            <a:extLst>
              <a:ext uri="{FF2B5EF4-FFF2-40B4-BE49-F238E27FC236}">
                <a16:creationId xmlns:a16="http://schemas.microsoft.com/office/drawing/2014/main" id="{0AADCEA6-405C-42DB-BF7B-B4983F6FAA61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1342" y="4632076"/>
            <a:ext cx="2702134" cy="17098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4259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03FEEEBD-9861-4074-B84A-3DF64B30F53C}"/>
              </a:ext>
            </a:extLst>
          </p:cNvPr>
          <p:cNvSpPr txBox="1">
            <a:spLocks/>
          </p:cNvSpPr>
          <p:nvPr/>
        </p:nvSpPr>
        <p:spPr>
          <a:xfrm>
            <a:off x="995613" y="1626398"/>
            <a:ext cx="8095992" cy="643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доверие и взаимопонимание 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(фундамент, который обеспечивает прочность, стабильность и долговечность семейных отношений).</a:t>
            </a:r>
          </a:p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AE22DBD1-D636-4EE0-8B86-DB08D42EA726}"/>
              </a:ext>
            </a:extLst>
          </p:cNvPr>
          <p:cNvSpPr txBox="1">
            <a:spLocks/>
          </p:cNvSpPr>
          <p:nvPr/>
        </p:nvSpPr>
        <p:spPr>
          <a:xfrm>
            <a:off x="3157512" y="3086695"/>
            <a:ext cx="8789842" cy="10668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61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Взаимная поддержка и забота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(готовность помочь в трудные минуты, дающая человеку опору, уверенность и психологическую защиту).</a:t>
            </a:r>
          </a:p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5C6B6AF-1F2B-4DBE-BAC5-74C8FABB8432}"/>
              </a:ext>
            </a:extLst>
          </p:cNvPr>
          <p:cNvSpPr txBox="1">
            <a:spLocks/>
          </p:cNvSpPr>
          <p:nvPr/>
        </p:nvSpPr>
        <p:spPr>
          <a:xfrm>
            <a:off x="995613" y="4203719"/>
            <a:ext cx="10951741" cy="105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Благоприятный климат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(семья как безопасное место для эмоциональной разрядки, душевного тепла, открытого общения).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9D9848D2-66FD-470C-97B1-7D0ADAA12A81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Традиционные семейные ценности белорусского народа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91DB4430-4DD2-4C04-8632-7A4A5FA023E9}"/>
              </a:ext>
            </a:extLst>
          </p:cNvPr>
          <p:cNvSpPr txBox="1">
            <a:spLocks/>
          </p:cNvSpPr>
          <p:nvPr/>
        </p:nvSpPr>
        <p:spPr>
          <a:xfrm>
            <a:off x="3133198" y="5519964"/>
            <a:ext cx="8814156" cy="10581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 algn="just">
              <a:buFont typeface="Wingdings" panose="05000000000000000000" pitchFamily="2" charset="2"/>
              <a:buChar char="v"/>
            </a:pPr>
            <a:endParaRPr lang="ru-RU" sz="107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20000"/>
              </a:lnSpc>
              <a:buFont typeface="Wingdings" panose="05000000000000000000" pitchFamily="2" charset="2"/>
              <a:buChar char="v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общения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(доброжелательные, доверительные и уважительные отношения между всеми поколениями).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x-none" sz="3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4141C72-1033-4A28-B1AA-80347F74B1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675" y="973310"/>
            <a:ext cx="2691679" cy="16150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891D5F5-92AD-44B1-9458-5652DCA634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46" y="2486521"/>
            <a:ext cx="2792029" cy="1593378"/>
          </a:xfrm>
          <a:prstGeom prst="rect">
            <a:avLst/>
          </a:prstGeom>
        </p:spPr>
      </p:pic>
      <p:pic>
        <p:nvPicPr>
          <p:cNvPr id="13" name="Рисунок 12" descr="В Беларуси отмечают День семьи">
            <a:extLst>
              <a:ext uri="{FF2B5EF4-FFF2-40B4-BE49-F238E27FC236}">
                <a16:creationId xmlns:a16="http://schemas.microsoft.com/office/drawing/2014/main" id="{C77B91D5-014A-4A83-9367-5CA359851505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46" y="4950176"/>
            <a:ext cx="2792030" cy="19078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7630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433353" y="318674"/>
            <a:ext cx="9181584" cy="10402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 женщин в развитие современного белорусского общества</a:t>
            </a:r>
            <a:endParaRPr lang="x-none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838060" y="1484754"/>
            <a:ext cx="7383151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-88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управление: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составляют около трети Парламента Беларуси. Они привносят чуткость в политику, развивая социальную поддержку материнства, здравоохранения и образования.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D7E8B38-7BE3-40A1-9903-A4A6DE3C358B}"/>
              </a:ext>
            </a:extLst>
          </p:cNvPr>
          <p:cNvSpPr txBox="1">
            <a:spLocks/>
          </p:cNvSpPr>
          <p:nvPr/>
        </p:nvSpPr>
        <p:spPr>
          <a:xfrm>
            <a:off x="4165829" y="3881791"/>
            <a:ext cx="744988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6100" lvl="1" indent="-88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Экономика и бизнес: женщины составляют 50% всех занятых в стране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удерживают абсолютное большинство в финансовом и аудит-секторе (72%), а также возглавляют более трети компаний малого и среднего бизнеса.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E00135A-A64F-4CE1-914B-48A449AFA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285" y="1048526"/>
            <a:ext cx="3039453" cy="2471843"/>
          </a:xfrm>
          <a:prstGeom prst="rect">
            <a:avLst/>
          </a:prstGeom>
        </p:spPr>
      </p:pic>
      <p:pic>
        <p:nvPicPr>
          <p:cNvPr id="8" name="Рисунок 7" descr="В областной организации Белорусского союза женщин новый лидер">
            <a:extLst>
              <a:ext uri="{FF2B5EF4-FFF2-40B4-BE49-F238E27FC236}">
                <a16:creationId xmlns:a16="http://schemas.microsoft.com/office/drawing/2014/main" id="{C37122B1-AB58-45CD-BFB0-F11A2CF98C49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39" b="959"/>
          <a:stretch/>
        </p:blipFill>
        <p:spPr bwMode="auto">
          <a:xfrm>
            <a:off x="965429" y="3749529"/>
            <a:ext cx="3200400" cy="23622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8739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2" y="18472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201336"/>
            <a:ext cx="9181584" cy="1275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Вклад женщин в развитие современного белорусского общества</a:t>
            </a:r>
            <a:endParaRPr lang="x-none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4194621" y="1701247"/>
            <a:ext cx="7739995" cy="21006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-88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Наука и инновации: около 40% белорусских исследователей - женщины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Они совершают важные открытия в генетике, медицине и химии, руководят кафедрами и научно-практическими центрами.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ED7E8B38-7BE3-40A1-9903-A4A6DE3C358B}"/>
              </a:ext>
            </a:extLst>
          </p:cNvPr>
          <p:cNvSpPr txBox="1">
            <a:spLocks/>
          </p:cNvSpPr>
          <p:nvPr/>
        </p:nvSpPr>
        <p:spPr>
          <a:xfrm>
            <a:off x="494080" y="4026727"/>
            <a:ext cx="7013963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8900" indent="-8890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Культура и наследие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Свыше 85% работников музеев и библиотек - женщины. Они сохраняют белорусский язык, историческую память и формируют современное искусство.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C6C3F-11C4-43B1-8311-628C1E37E2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80" y="1394184"/>
            <a:ext cx="3633303" cy="241614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3390DC8-E413-4603-9449-2151C026E3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455" y="3406773"/>
            <a:ext cx="4011028" cy="3033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300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 Тумаркина (профессор философии)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922BDC-48B1-431B-AA60-0085183206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19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919" y="1077699"/>
            <a:ext cx="4449192" cy="50546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056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Валентина Гахович (учительница)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512CFC0-5471-4857-A3EE-7947ABBF60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108"/>
                    </a14:imgEffect>
                    <a14:imgEffect>
                      <a14:saturation sat="20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22" y="1010587"/>
            <a:ext cx="4470556" cy="53053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4608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Бирич (офтальмолог)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8371E9A-0AD4-4ADF-94F4-3E13AAD35F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4043" y="1117822"/>
            <a:ext cx="4667205" cy="53213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2889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Зинаида Туснолобова-Марченко (медсестра)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80FE800-C031-46AE-B69A-3895E56485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537" y="1150664"/>
            <a:ext cx="4514925" cy="5449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3811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Ольга Ладыгина (архитектор)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0848FE-AB16-42A9-93AA-0FD20C72B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338" y="1170759"/>
            <a:ext cx="4649324" cy="54096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7754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321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Белорусского союза женщин</a:t>
            </a:r>
            <a:endParaRPr lang="x-none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863243" y="807059"/>
            <a:ext cx="8053850" cy="21682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buFont typeface="Wingdings" panose="05000000000000000000" pitchFamily="2" charset="2"/>
              <a:buChar char="ü"/>
            </a:pPr>
            <a:r>
              <a:rPr lang="ru-RU" sz="3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института семьи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Проекты «Крепкая семья – крепкое государство», «7-Я» и инициатива 2026 года «Девочка. Девушка. Женщина» популяризируют традиционные ценности, ответственное материнство и отцовство.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5E6C92-BD87-4F16-97A1-9F304E827F9E}"/>
              </a:ext>
            </a:extLst>
          </p:cNvPr>
          <p:cNvSpPr txBox="1">
            <a:spLocks/>
          </p:cNvSpPr>
          <p:nvPr/>
        </p:nvSpPr>
        <p:spPr>
          <a:xfrm>
            <a:off x="3516790" y="2898966"/>
            <a:ext cx="8240109" cy="152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Адресная забота о детях.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Благотворительные акции «Наши дети» и «Собираем портфель вместе» обеспечивают поддержку сиротам, многодетным и приемным семьям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897681C-73A1-4292-9DDF-BFBA9D177B71}"/>
              </a:ext>
            </a:extLst>
          </p:cNvPr>
          <p:cNvSpPr txBox="1">
            <a:spLocks/>
          </p:cNvSpPr>
          <p:nvPr/>
        </p:nvSpPr>
        <p:spPr>
          <a:xfrm>
            <a:off x="769964" y="4532851"/>
            <a:ext cx="805385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исторической памяти.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«Память. Единство. Победа» и форумы «Женщины за Беларусь» защищают правду о подвиге народа в Великой Отечественной войне и объединяют поколения. </a:t>
            </a: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C6B38F8-4719-45E1-9B88-3529D3DC7F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246" y="1058965"/>
            <a:ext cx="2799112" cy="18664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A17F3B-6E04-44F9-81C0-112CBFD7CC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82" y="2825030"/>
            <a:ext cx="2000507" cy="20005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1849A56-C8F7-40A7-9BBD-CFF0459D54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324" y="4758425"/>
            <a:ext cx="2876955" cy="171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1429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0"/>
            <a:ext cx="9181584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 Белорусского союза женщин</a:t>
            </a:r>
            <a:endParaRPr lang="x-none" sz="3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3964563" y="996358"/>
            <a:ext cx="7878529" cy="1224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20000"/>
              </a:lnSpc>
            </a:pPr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женского бизнеса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БСЖ совместно с Министерством экономики проводит бизнес-форумы и обучает женщин основам предпринимательства.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5E6C92-BD87-4F16-97A1-9F304E827F9E}"/>
              </a:ext>
            </a:extLst>
          </p:cNvPr>
          <p:cNvSpPr txBox="1">
            <a:spLocks/>
          </p:cNvSpPr>
          <p:nvPr/>
        </p:nvSpPr>
        <p:spPr>
          <a:xfrm>
            <a:off x="936701" y="2567962"/>
            <a:ext cx="7878530" cy="1721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Профориентация молодежи.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«Белорусская женщина: код ее успеха» знакомит школьников и студентов с историями достижений соотечественниц, мотивируя работать на благо родной земли.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C897681C-73A1-4292-9DDF-BFBA9D177B71}"/>
              </a:ext>
            </a:extLst>
          </p:cNvPr>
          <p:cNvSpPr txBox="1">
            <a:spLocks/>
          </p:cNvSpPr>
          <p:nvPr/>
        </p:nvSpPr>
        <p:spPr>
          <a:xfrm>
            <a:off x="3964563" y="4636904"/>
            <a:ext cx="7878529" cy="12869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1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 и правовая помощь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«Здоровая женщина – здоровая нация» продвигает идею здорового образа жизни, а совместные программы с Министерством юстиции обеспечивают бесплатные юридические консультации для разных категорий граждан. </a:t>
            </a: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FF7BF3-B55F-428E-9B93-CA823DAC13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882" y="998117"/>
            <a:ext cx="2547773" cy="168365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709F029-796A-4A48-84BA-0756044057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7409" y="2446777"/>
            <a:ext cx="2945683" cy="196378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5304DE5-4B07-4998-8196-8AF6C044AC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701" y="4470399"/>
            <a:ext cx="2793444" cy="1571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947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634689" y="-87773"/>
            <a:ext cx="9181584" cy="19300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«связь поколений»? Почему каждый несет ответственность за передачу исторического и культурного наследия народа следующим поколениям?</a:t>
            </a:r>
            <a:endParaRPr lang="x-none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1015068" y="3683228"/>
            <a:ext cx="6895750" cy="1884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Историческая эстафета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Общая память о великих победах и трагедиях народа, которую нельзя прерывать, чтобы нация не потеряла свое лицо.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5E6C92-BD87-4F16-97A1-9F304E827F9E}"/>
              </a:ext>
            </a:extLst>
          </p:cNvPr>
          <p:cNvSpPr txBox="1">
            <a:spLocks/>
          </p:cNvSpPr>
          <p:nvPr/>
        </p:nvSpPr>
        <p:spPr>
          <a:xfrm>
            <a:off x="1073791" y="1842244"/>
            <a:ext cx="10618331" cy="1264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1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Невидимая нить времени.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Непрерывный процесс передачи от дедов к отцам, а от отцов к детям жизненного опыта, традиций, языка и духовных ценностей. 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8F3D3C-A509-432C-A6C1-406A3D2260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0268" y="3429000"/>
            <a:ext cx="357965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421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-77255"/>
            <a:ext cx="9181584" cy="18841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«связь поколений»? Почему каждый несет ответственность за передачу исторического и культурного наследия народа следующим поколениям?</a:t>
            </a:r>
            <a:endParaRPr lang="x-none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4313471" y="3971484"/>
            <a:ext cx="7408457" cy="20276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национальной идентичности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Защита культуры, ремесел и родного языка делает белорусов уникальной нацией. Забвение корней ведет к потере независимости.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5E6C92-BD87-4F16-97A1-9F304E827F9E}"/>
              </a:ext>
            </a:extLst>
          </p:cNvPr>
          <p:cNvSpPr txBox="1">
            <a:spLocks/>
          </p:cNvSpPr>
          <p:nvPr/>
        </p:nvSpPr>
        <p:spPr>
          <a:xfrm>
            <a:off x="902003" y="1966190"/>
            <a:ext cx="8240109" cy="1157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Главный щит от ошибок.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Живой опыт прошлого, воспитывающий у молодежи иммунитет к ненависти, разрушению и внешнему давлению.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C2B50A-B541-4A6B-93BC-001C2357A9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580" y="1421664"/>
            <a:ext cx="2547348" cy="254734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965D35-32CA-4FC2-B5EA-3DA120FC2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85" y="3734741"/>
            <a:ext cx="3948352" cy="210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5276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333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743746" y="-77255"/>
            <a:ext cx="9181584" cy="1769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«связь поколений»? Почему каждый несет ответственность за передачу исторического и культурного наследия народа следующим поколениям?</a:t>
            </a:r>
            <a:endParaRPr lang="x-none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399B929-4B88-4432-813A-D2689F12BD8A}"/>
              </a:ext>
            </a:extLst>
          </p:cNvPr>
          <p:cNvSpPr txBox="1">
            <a:spLocks/>
          </p:cNvSpPr>
          <p:nvPr/>
        </p:nvSpPr>
        <p:spPr>
          <a:xfrm>
            <a:off x="978424" y="3275944"/>
            <a:ext cx="7878529" cy="32245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buFont typeface="Wingdings" panose="05000000000000000000" pitchFamily="2" charset="2"/>
              <a:buChar char="ü"/>
            </a:pPr>
            <a:r>
              <a:rPr lang="ru-RU" sz="2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будущего</a:t>
            </a:r>
            <a:r>
              <a:rPr lang="ru-RU" sz="2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Отказ от позиции «потребителя истории». Сохранение памяти определяет, какой Беларусь будет через 20, 50 и 100 лет.</a:t>
            </a: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335E6C92-BD87-4F16-97A1-9F304E827F9E}"/>
              </a:ext>
            </a:extLst>
          </p:cNvPr>
          <p:cNvSpPr txBox="1">
            <a:spLocks/>
          </p:cNvSpPr>
          <p:nvPr/>
        </p:nvSpPr>
        <p:spPr>
          <a:xfrm>
            <a:off x="3760829" y="1782707"/>
            <a:ext cx="8042481" cy="1685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sz="104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Долг благодарности предкам. </a:t>
            </a:r>
            <a:r>
              <a:rPr lang="ru-RU" sz="104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Обязанность беречь и приумножать то, что создано трудом прошлых поколений – мирные города, заводы и научные достижения</a:t>
            </a:r>
          </a:p>
          <a:p>
            <a:pPr algn="just"/>
            <a:endParaRPr lang="ru-RU" sz="11200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F5A4AE-CD2B-481C-9F00-30C491B3B2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28" y="1621047"/>
            <a:ext cx="3072932" cy="200921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5FD6E0-20A5-467C-A3E2-F9AAC7E1E4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774" y="3377667"/>
            <a:ext cx="2946357" cy="2935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969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B20A218-2E6D-4264-9100-6395C7E439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1AAC6766-2FA3-4CC9-8C69-F4C6928705F4}"/>
              </a:ext>
            </a:extLst>
          </p:cNvPr>
          <p:cNvSpPr txBox="1">
            <a:spLocks/>
          </p:cNvSpPr>
          <p:nvPr/>
        </p:nvSpPr>
        <p:spPr>
          <a:xfrm>
            <a:off x="1970120" y="0"/>
            <a:ext cx="6020942" cy="8931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Анонс:</a:t>
            </a:r>
            <a:endParaRPr lang="x-none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ED13D219-6695-4351-8400-4B813057E0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3211386"/>
              </p:ext>
            </p:extLst>
          </p:nvPr>
        </p:nvGraphicFramePr>
        <p:xfrm>
          <a:off x="1970120" y="1094187"/>
          <a:ext cx="8944507" cy="43075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Подзаголовок 2">
            <a:extLst>
              <a:ext uri="{FF2B5EF4-FFF2-40B4-BE49-F238E27FC236}">
                <a16:creationId xmlns:a16="http://schemas.microsoft.com/office/drawing/2014/main" id="{03F32225-FD9B-4B5D-B011-C1ADD65DA5B9}"/>
              </a:ext>
            </a:extLst>
          </p:cNvPr>
          <p:cNvSpPr txBox="1">
            <a:spLocks/>
          </p:cNvSpPr>
          <p:nvPr/>
        </p:nvSpPr>
        <p:spPr>
          <a:xfrm>
            <a:off x="4843613" y="5680256"/>
            <a:ext cx="2948665" cy="4717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2026 г.</a:t>
            </a:r>
            <a:endParaRPr lang="x-none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01680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834</Words>
  <Application>Microsoft Office PowerPoint</Application>
  <PresentationFormat>Широкоэкранный</PresentationFormat>
  <Paragraphs>164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Тема Office</vt:lpstr>
      <vt:lpstr>Беларусь начинается с меня. Семья – основа моей ответственности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Пилипенко М.Н.</cp:lastModifiedBy>
  <cp:revision>17</cp:revision>
  <dcterms:created xsi:type="dcterms:W3CDTF">2026-09-16T11:39:00Z</dcterms:created>
  <dcterms:modified xsi:type="dcterms:W3CDTF">2026-10-20T07:42:38Z</dcterms:modified>
</cp:coreProperties>
</file>