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3" r:id="rId3"/>
    <p:sldId id="341" r:id="rId4"/>
    <p:sldId id="348" r:id="rId5"/>
    <p:sldId id="353" r:id="rId6"/>
    <p:sldId id="350" r:id="rId7"/>
    <p:sldId id="354" r:id="rId8"/>
    <p:sldId id="302" r:id="rId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.П. Братухина" initials="ОБ" lastIdx="9" clrIdx="0">
    <p:extLst>
      <p:ext uri="{19B8F6BF-5375-455C-9EA6-DF929625EA0E}">
        <p15:presenceInfo xmlns:p15="http://schemas.microsoft.com/office/powerpoint/2012/main" userId="S-1-5-21-1550027116-1376463256-1133838943-1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A"/>
    <a:srgbClr val="01883E"/>
    <a:srgbClr val="5DA100"/>
    <a:srgbClr val="008545"/>
    <a:srgbClr val="62983E"/>
    <a:srgbClr val="0070A2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26.01.2026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Январь 2026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2003117"/>
            <a:ext cx="651545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5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400" dirty="0">
                <a:solidFill>
                  <a:srgbClr val="0070A2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значит быть готовым в любую минуту встать на защиту Родины</a:t>
            </a: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C1958-24E3-410E-8B70-F1A17E83E25A}"/>
              </a:ext>
            </a:extLst>
          </p:cNvPr>
          <p:cNvSpPr/>
          <p:nvPr/>
        </p:nvSpPr>
        <p:spPr>
          <a:xfrm>
            <a:off x="584790" y="1201479"/>
            <a:ext cx="6081824" cy="595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solidFill>
                  <a:srgbClr val="0094D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«Убеждён, что наши Вооружённые Силы сегодня обладают всем необходимым, чтобы дать отпор любому агрессору, отстоять мир и согласие на белорусской земле».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endParaRPr lang="ru-RU" sz="2200" i="1" dirty="0">
              <a:solidFill>
                <a:srgbClr val="0094DA"/>
              </a:solidFill>
            </a:endParaRP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rgbClr val="0094DA"/>
                </a:solidFill>
              </a:rPr>
              <a:t>Президент Республики Беларусь 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rgbClr val="0094DA"/>
                </a:solidFill>
              </a:rPr>
              <a:t>А.Г. Лукашенко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A9FB1-EA83-4B4B-8F52-53FCF61D3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6" b="9309"/>
          <a:stretch/>
        </p:blipFill>
        <p:spPr>
          <a:xfrm>
            <a:off x="7244318" y="1278350"/>
            <a:ext cx="4362892" cy="43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429158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Защита Республики Беларусь – обязанность и священный долг гражданина Республики Беларусь 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ru-RU" sz="2800" b="0" i="1" dirty="0">
                <a:solidFill>
                  <a:srgbClr val="FF0000"/>
                </a:solidFill>
                <a:latin typeface="Arial Narrow" panose="020B0606020202030204" pitchFamily="34" charset="0"/>
              </a:rPr>
              <a:t>статья 57 Конституции Республики Беларусь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075783-3686-4FDC-813B-43E352B96DC6}"/>
              </a:ext>
            </a:extLst>
          </p:cNvPr>
          <p:cNvSpPr/>
          <p:nvPr/>
        </p:nvSpPr>
        <p:spPr>
          <a:xfrm>
            <a:off x="7024650" y="1623007"/>
            <a:ext cx="5037270" cy="5107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Беларусь – независимое суверенное государство. Внешняя политика нашего государства направлена на сохранение мира, предотвращение или мирное разрешение вооруженных конфликтов.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Вооруженные Силы Республики Беларусь призваны обеспечивать военную безопасность и вооруженную защиту нашего государства, его суверенитета, конституционного строя, территориальной целостности.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Белорусская армия непрерывно оснащается модернизированными образцами вооружения, а военнослужащие обучаются современным способам ведения боевых действий.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Беларусь сохранена срочная военная служба, созданы территориальная оборона и народное ополчение.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174AF-DB50-4833-95FC-FF927AF8B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4" y="1920239"/>
            <a:ext cx="3899538" cy="2461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AF187F-5549-4745-A934-49E7F990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02" y="4649022"/>
            <a:ext cx="3925979" cy="2208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EC4010-6289-4C70-934B-5A227063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" y="1316647"/>
            <a:ext cx="3448280" cy="1889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1B28E8-F96C-4987-8942-9DB7F6F41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14" t="52952" r="50000" b="7429"/>
          <a:stretch/>
        </p:blipFill>
        <p:spPr>
          <a:xfrm>
            <a:off x="-1478" y="3844036"/>
            <a:ext cx="3446801" cy="18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874694-4CE4-4AE4-88BB-4F22B134FAC3}"/>
              </a:ext>
            </a:extLst>
          </p:cNvPr>
          <p:cNvSpPr/>
          <p:nvPr/>
        </p:nvSpPr>
        <p:spPr>
          <a:xfrm>
            <a:off x="6459334" y="2047189"/>
            <a:ext cx="5466674" cy="36187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Пограничная служба Республики Беларусь оснащена современными техническими средствами для контроля перемещения радиоактивных материалов, обнаружения оружия, боеприпасов и взрывчатых веществ, определения подлинности документов, инспекционно-досмотровыми комплексами.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701749" y="284924"/>
            <a:ext cx="10483702" cy="456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Нерушимость внешних границ – основа независимого и суверенного государства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F200ED-00A4-4F3F-94DE-C0BAC78D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4" t="61333" r="50643" b="15993"/>
          <a:stretch/>
        </p:blipFill>
        <p:spPr>
          <a:xfrm>
            <a:off x="2910722" y="4624625"/>
            <a:ext cx="3371227" cy="22333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4B93F9-CD32-45E7-8E72-4BF2B566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57" t="38856" r="30602" b="37397"/>
          <a:stretch/>
        </p:blipFill>
        <p:spPr>
          <a:xfrm>
            <a:off x="3072605" y="2147857"/>
            <a:ext cx="3209344" cy="2086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4172F7-B2C6-4E71-976C-7B28CE3E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3" t="59759" r="30571" b="19499"/>
          <a:stretch/>
        </p:blipFill>
        <p:spPr>
          <a:xfrm>
            <a:off x="125330" y="1441775"/>
            <a:ext cx="3084015" cy="196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B85DE-D598-411A-A0E8-E61B70505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582"/>
            <a:ext cx="3209345" cy="18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4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B569F-BC7A-49AF-AC5B-4932DA69839E}"/>
              </a:ext>
            </a:extLst>
          </p:cNvPr>
          <p:cNvSpPr/>
          <p:nvPr/>
        </p:nvSpPr>
        <p:spPr>
          <a:xfrm>
            <a:off x="441577" y="3996428"/>
            <a:ext cx="3551583" cy="2737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Начальные знания в сфере вооруженной защиты Отечества можно получить в Минском суворовском военном училище, кадетских училищах, центрах допризывной подготовки, классах военно-патриотической направленности, военно-патриотических клубах. </a:t>
            </a:r>
            <a:endParaRPr lang="ru-RU" i="1" dirty="0">
              <a:solidFill>
                <a:srgbClr val="FF0000"/>
              </a:solidFill>
              <a:highlight>
                <a:srgbClr val="FFFF00"/>
              </a:highligh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F8737E05-21A8-4D23-BDFB-3546DA203DFD}"/>
              </a:ext>
            </a:extLst>
          </p:cNvPr>
          <p:cNvSpPr txBox="1">
            <a:spLocks/>
          </p:cNvSpPr>
          <p:nvPr/>
        </p:nvSpPr>
        <p:spPr>
          <a:xfrm>
            <a:off x="1112696" y="147943"/>
            <a:ext cx="10117123" cy="489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Профессия – Родину защищать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D48FAD-5E88-489C-9507-61A5DA68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4" t="57395" r="25357" b="12841"/>
          <a:stretch/>
        </p:blipFill>
        <p:spPr>
          <a:xfrm>
            <a:off x="4204912" y="3976990"/>
            <a:ext cx="3782175" cy="27027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984CE0-2E95-4FA6-AF24-41A479942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1" t="47901" r="50000" b="20889"/>
          <a:stretch/>
        </p:blipFill>
        <p:spPr>
          <a:xfrm>
            <a:off x="779977" y="823584"/>
            <a:ext cx="4484343" cy="30017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AEC1CE-4983-4D20-B7DB-7EA277034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0" t="18159" r="28500" b="26857"/>
          <a:stretch/>
        </p:blipFill>
        <p:spPr>
          <a:xfrm>
            <a:off x="6171256" y="801577"/>
            <a:ext cx="4348247" cy="30238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24AC4E-2204-4D38-9B96-487A91DDDA45}"/>
              </a:ext>
            </a:extLst>
          </p:cNvPr>
          <p:cNvSpPr/>
          <p:nvPr/>
        </p:nvSpPr>
        <p:spPr>
          <a:xfrm>
            <a:off x="8106609" y="3996428"/>
            <a:ext cx="3386307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</a:rPr>
              <a:t>Военная академия Республики Беларусь – учреждение высшего образования для подготовки, переподготовки и повышения квалификации военных кадров. В ней обучают специалистов для мотострелковых, танковых, авиационных, ракетных и других родов войск.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DE5E8FF6-A0F1-45D8-8548-8934F77A8DC8}"/>
              </a:ext>
            </a:extLst>
          </p:cNvPr>
          <p:cNvSpPr txBox="1">
            <a:spLocks/>
          </p:cNvSpPr>
          <p:nvPr/>
        </p:nvSpPr>
        <p:spPr>
          <a:xfrm>
            <a:off x="110169" y="1604292"/>
            <a:ext cx="5082234" cy="41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Военные профессии 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можно освоить на 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военных факультетах учреждений высшего образования и в</a:t>
            </a:r>
          </a:p>
          <a:p>
            <a:pPr algn="just"/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Военно-медицинском институте при Белорусском государственном медицинском университете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1E53AE-E8C2-4F79-B0DA-396FD5EC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3" t="20820" r="35045" b="16063"/>
          <a:stretch/>
        </p:blipFill>
        <p:spPr>
          <a:xfrm>
            <a:off x="5296359" y="0"/>
            <a:ext cx="578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268582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Военно-патриотические клубы учащихся</a:t>
            </a:r>
            <a:br>
              <a:rPr lang="ru-RU" sz="280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ru-RU" sz="1800" b="0" i="1" dirty="0">
              <a:solidFill>
                <a:srgbClr val="FF0000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075783-3686-4FDC-813B-43E352B96DC6}"/>
              </a:ext>
            </a:extLst>
          </p:cNvPr>
          <p:cNvSpPr/>
          <p:nvPr/>
        </p:nvSpPr>
        <p:spPr>
          <a:xfrm>
            <a:off x="6877811" y="1630500"/>
            <a:ext cx="4934490" cy="45152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военно-патриотических клубов: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проходят физическую, тактическую, строевую, пожарно-спасательную и огневую подготовку;</a:t>
            </a:r>
          </a:p>
          <a:p>
            <a:pPr algn="just">
              <a:lnSpc>
                <a:spcPct val="107000"/>
              </a:lnSpc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</a:rPr>
              <a:t>изучают приемы ориентирования на местности, самообороны, рукопашного боя, основы психологии; учатся оказывать первую медицинскую помощь.</a:t>
            </a: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участвуют в военно-спортивных играх, соревнованиях и показательных выступлениях.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Завершением программы подготовки в военно-патриотическом клубе являются военно-полевые сборы.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322389-8FDC-40B9-93DF-744034AD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3" t="12572" r="29384" b="47682"/>
          <a:stretch/>
        </p:blipFill>
        <p:spPr>
          <a:xfrm>
            <a:off x="0" y="1382709"/>
            <a:ext cx="4191129" cy="23151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E17740-F944-4552-8257-30BD1429A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4" t="64254" r="50000" b="13634"/>
          <a:stretch/>
        </p:blipFill>
        <p:spPr>
          <a:xfrm>
            <a:off x="2641713" y="3556932"/>
            <a:ext cx="3917695" cy="26022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1F5208-B5F6-489A-91A0-8C1D7B285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9" t="63746" r="30928" b="13143"/>
          <a:stretch/>
        </p:blipFill>
        <p:spPr>
          <a:xfrm>
            <a:off x="209724" y="4322542"/>
            <a:ext cx="2404178" cy="18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7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Февраль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2026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298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Быть достойным гражданином Республики Беларусь – значит быть частью белорусского общества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3844</TotalTime>
  <Words>327</Words>
  <Application>Microsoft Office PowerPoint</Application>
  <PresentationFormat>Широкоэкранный</PresentationFormat>
  <Paragraphs>34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Тема 5  Быть достойным гражданином Республики Беларусь  –  значит быть готовым в любую минуту встать на защиту Родины</vt:lpstr>
      <vt:lpstr>Презентация PowerPoint</vt:lpstr>
      <vt:lpstr>Защита Республики Беларусь – обязанность и священный долг гражданина Республики Беларусь  (статья 57 Конституции Республики Беларусь)</vt:lpstr>
      <vt:lpstr>Презентация PowerPoint</vt:lpstr>
      <vt:lpstr>Презентация PowerPoint</vt:lpstr>
      <vt:lpstr>Презентация PowerPoint</vt:lpstr>
      <vt:lpstr>Военно-патриотические клубы учащихся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User</cp:lastModifiedBy>
  <cp:revision>164</cp:revision>
  <cp:lastPrinted>2025-10-08T13:23:23Z</cp:lastPrinted>
  <dcterms:created xsi:type="dcterms:W3CDTF">2025-09-09T13:15:08Z</dcterms:created>
  <dcterms:modified xsi:type="dcterms:W3CDTF">2026-01-26T10:50:19Z</dcterms:modified>
</cp:coreProperties>
</file>